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78" r:id="rId24"/>
    <p:sldId id="260" r:id="rId25"/>
    <p:sldId id="285" r:id="rId26"/>
    <p:sldId id="286" r:id="rId27"/>
    <p:sldId id="287" r:id="rId28"/>
    <p:sldId id="295" r:id="rId29"/>
    <p:sldId id="292" r:id="rId30"/>
    <p:sldId id="293" r:id="rId31"/>
    <p:sldId id="291" r:id="rId32"/>
    <p:sldId id="294" r:id="rId33"/>
    <p:sldId id="289" r:id="rId34"/>
    <p:sldId id="296" r:id="rId35"/>
    <p:sldId id="297" r:id="rId36"/>
    <p:sldId id="298" r:id="rId37"/>
    <p:sldId id="299" r:id="rId38"/>
    <p:sldId id="300" r:id="rId39"/>
    <p:sldId id="301" r:id="rId40"/>
    <p:sldId id="303" r:id="rId41"/>
    <p:sldId id="305" r:id="rId42"/>
    <p:sldId id="290" r:id="rId43"/>
    <p:sldId id="288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4E0D6-AF6E-43B0-9ED3-A752AD5D6ED9}" type="datetimeFigureOut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F5417-229F-487F-9159-6A0BE8F0CDF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F5417-229F-487F-9159-6A0BE8F0CDF0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27FF-BFB7-4215-B0A2-0BB0C6D65E30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8BAD9-A395-47E2-A137-5D15F4DF759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3449-805E-465E-A466-8A072A3A4103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D6D9-60F3-4F45-ADCF-26BF3CE015A4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156B-F88F-4D30-8E53-BF52D1F2F472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45B0-E97E-46A1-851A-033A0B10459A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DECD7-8BA6-42F4-9AF8-E01357DD94CC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0D9FE-6646-44DA-AAAD-2B00CA432EC4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FBA6-C16C-4122-B852-B504AA91EF09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6582-6AFE-437A-8F63-A3F1F1ED2DBF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EF352-AC8E-463F-AA72-F1C2B6F0889C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C823B-958E-4021-8FAC-2906465FF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CAN and </a:t>
            </a:r>
            <a:r>
              <a:rPr lang="en-US" dirty="0" smtClean="0"/>
              <a:t>pSEARCH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Paulo </a:t>
            </a:r>
            <a:r>
              <a:rPr lang="en-US" dirty="0" smtClean="0"/>
              <a:t>Shakarian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3C8F-1981-4FB5-B40F-0B40F45646DF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New Node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004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2004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004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2004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004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114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114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114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114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114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0292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0292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0292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0292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0292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5943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943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943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943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5943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5943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943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5943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5943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5943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68580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68580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68580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68580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68580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4114800" y="4800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3200400" y="4343400"/>
            <a:ext cx="4572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943600" y="2971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762000" y="1676400"/>
            <a:ext cx="205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 node 6, known node 5</a:t>
            </a:r>
          </a:p>
          <a:p>
            <a:endParaRPr lang="en-US" dirty="0" smtClean="0"/>
          </a:p>
          <a:p>
            <a:r>
              <a:rPr lang="en-US" dirty="0" smtClean="0"/>
              <a:t>Point (x’,y’) picked at random</a:t>
            </a:r>
          </a:p>
          <a:p>
            <a:endParaRPr lang="en-US" dirty="0" smtClean="0"/>
          </a:p>
          <a:p>
            <a:r>
              <a:rPr lang="en-US" dirty="0" smtClean="0"/>
              <a:t>CAN routes to node 4’s zone (current owner of (x’,y’)</a:t>
            </a:r>
          </a:p>
          <a:p>
            <a:endParaRPr lang="en-US" dirty="0" smtClean="0"/>
          </a:p>
        </p:txBody>
      </p:sp>
      <p:sp>
        <p:nvSpPr>
          <p:cNvPr id="42" name="TextBox 41"/>
          <p:cNvSpPr txBox="1"/>
          <p:nvPr/>
        </p:nvSpPr>
        <p:spPr>
          <a:xfrm>
            <a:off x="3505200" y="5486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34000" y="2480846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(x’,y’)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rot="5400000" flipH="1" flipV="1">
            <a:off x="3505200" y="5105400"/>
            <a:ext cx="6096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962400" y="4648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 flipH="1" flipV="1">
            <a:off x="5144294" y="4228306"/>
            <a:ext cx="5318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 flipH="1" flipV="1">
            <a:off x="5143500" y="3390900"/>
            <a:ext cx="5318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334000" y="2819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endParaRPr lang="en-US" dirty="0" smtClean="0"/>
          </a:p>
        </p:txBody>
      </p:sp>
      <p:sp>
        <p:nvSpPr>
          <p:cNvPr id="47" name="Date Placeholder 4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0AC-CFC3-47DF-95A5-733185491A7F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48" name="Slide Number Placeholder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New Node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004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2004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004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2004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004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114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114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114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114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114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0292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0292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0292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0292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0292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5943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943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943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943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5943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5943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943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5943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5943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5943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68580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68580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68580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68580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68580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4114800" y="4800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3200400" y="4343400"/>
            <a:ext cx="4572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943600" y="2971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762000" y="1676400"/>
            <a:ext cx="2057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Node 4’s zone is split in half</a:t>
            </a:r>
          </a:p>
          <a:p>
            <a:endParaRPr lang="en-US" dirty="0"/>
          </a:p>
          <a:p>
            <a:r>
              <a:rPr lang="en-US" dirty="0" smtClean="0"/>
              <a:t>Node 6 gets half of node 4’s zone (and the keys, value pairs associated with points in that zone)</a:t>
            </a:r>
          </a:p>
          <a:p>
            <a:endParaRPr lang="en-US" dirty="0" smtClean="0"/>
          </a:p>
          <a:p>
            <a:r>
              <a:rPr lang="en-US" dirty="0" smtClean="0"/>
              <a:t>Neighbors of node 6 and 4 are updated</a:t>
            </a:r>
          </a:p>
          <a:p>
            <a:endParaRPr lang="en-US" dirty="0" smtClean="0"/>
          </a:p>
          <a:p>
            <a:r>
              <a:rPr lang="en-US" dirty="0" smtClean="0"/>
              <a:t>Old neighbors of node 4 notified of the update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505200" y="5486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34000" y="2480846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(x’,y’)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rot="5400000" flipH="1" flipV="1">
            <a:off x="3505200" y="5105400"/>
            <a:ext cx="6096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962400" y="4648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 flipH="1" flipV="1">
            <a:off x="5144294" y="4228306"/>
            <a:ext cx="5318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 flipH="1" flipV="1">
            <a:off x="5143500" y="3390900"/>
            <a:ext cx="5318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6400" y="30480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endParaRPr lang="en-US" dirty="0" smtClean="0"/>
          </a:p>
        </p:txBody>
      </p:sp>
      <p:cxnSp>
        <p:nvCxnSpPr>
          <p:cNvPr id="48" name="Straight Connector 47"/>
          <p:cNvCxnSpPr>
            <a:endCxn id="19" idx="1"/>
          </p:cNvCxnSpPr>
          <p:nvPr/>
        </p:nvCxnSpPr>
        <p:spPr>
          <a:xfrm rot="10800000">
            <a:off x="5029200" y="2971800"/>
            <a:ext cx="914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029200" y="25262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7" name="Date Placeholder 4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FA97-2981-4C27-BC0E-45D1F6EFE713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Departing 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Expected – hand zone over to a neighbor</a:t>
            </a:r>
          </a:p>
          <a:p>
            <a:r>
              <a:rPr lang="en-US" dirty="0" smtClean="0"/>
              <a:t>Unexpected (node X dies) – neighbor of X sends out TAKEOVER message to other neighbors of X notifying them he is taking over X’s zone.</a:t>
            </a:r>
          </a:p>
          <a:p>
            <a:pPr lvl="1"/>
            <a:r>
              <a:rPr lang="en-US" dirty="0" smtClean="0"/>
              <a:t>Upon receipt of TAKEOVER message, other nodes stop countdown timer to takeover of X’s zone</a:t>
            </a:r>
          </a:p>
          <a:p>
            <a:r>
              <a:rPr lang="en-US" dirty="0" smtClean="0"/>
              <a:t>Large failures – routing resorts to expanding ring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72657-565D-4D2D-AFEA-1974AD539DE4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 number of hops (often provable)</a:t>
            </a:r>
          </a:p>
          <a:p>
            <a:pPr lvl="1"/>
            <a:r>
              <a:rPr lang="en-US" dirty="0" smtClean="0"/>
              <a:t>Simply count number of hops</a:t>
            </a:r>
          </a:p>
          <a:p>
            <a:r>
              <a:rPr lang="en-US" dirty="0" smtClean="0"/>
              <a:t>Heuristics to reduce latency (tested with simulation)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4015-6BE1-484A-BA20-735A98F3E800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RTT Routing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US" dirty="0" smtClean="0"/>
              <a:t>Heuristic to improve latency</a:t>
            </a:r>
          </a:p>
          <a:p>
            <a:r>
              <a:rPr lang="en-US" dirty="0" smtClean="0"/>
              <a:t>Node X weights neighbor distance to goal point using round-trip-time to each neighbor.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8212" y="2743200"/>
            <a:ext cx="41671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352800" cy="4525963"/>
          </a:xfrm>
        </p:spPr>
        <p:txBody>
          <a:bodyPr/>
          <a:lstStyle/>
          <a:p>
            <a:r>
              <a:rPr lang="en-US" dirty="0" smtClean="0"/>
              <a:t>Path length scales as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3548" y="1752600"/>
            <a:ext cx="4646602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2" y="2121351"/>
            <a:ext cx="1584081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1C5EB-44C6-4ACF-A2E6-FB957376FB17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 reality is simply another coordinate space</a:t>
            </a:r>
          </a:p>
          <a:p>
            <a:r>
              <a:rPr lang="en-US" dirty="0" smtClean="0"/>
              <a:t>With R realities, each node increases its storage requirement (and lookup-table) by a factor of R.</a:t>
            </a:r>
          </a:p>
          <a:p>
            <a:r>
              <a:rPr lang="en-US" dirty="0" smtClean="0"/>
              <a:t>Example, the hash of key k is (x,y).  With 4 realities, the key is stored on 4 different nodes.</a:t>
            </a:r>
          </a:p>
          <a:p>
            <a:r>
              <a:rPr lang="en-US" dirty="0" smtClean="0"/>
              <a:t>Gives more options on routing.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3456" y="1371600"/>
            <a:ext cx="4490544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288E-3420-4664-8A49-2B28F75FFA0A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Realities vs.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/>
          <a:lstStyle/>
          <a:p>
            <a:r>
              <a:rPr lang="en-US" dirty="0" smtClean="0"/>
              <a:t>Dimension increase generally leads to fewer hops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447800"/>
            <a:ext cx="473392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F9D91-50EC-4B07-8B36-ED0A8FE47715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Overloading Zones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Each zone has MAXPEERS number of nodes associated with it.</a:t>
            </a:r>
          </a:p>
          <a:p>
            <a:r>
              <a:rPr lang="en-US" dirty="0" smtClean="0"/>
              <a:t>Ensures redundancy and ability to greedily choose node with least RTT</a:t>
            </a:r>
          </a:p>
          <a:p>
            <a:pPr lvl="1"/>
            <a:r>
              <a:rPr lang="en-US" dirty="0" smtClean="0"/>
              <a:t>Periodically, a node sends a message to its neighbor for list of peers</a:t>
            </a:r>
          </a:p>
          <a:p>
            <a:pPr lvl="1"/>
            <a:r>
              <a:rPr lang="en-US" dirty="0" smtClean="0"/>
              <a:t>The node then pings peers</a:t>
            </a:r>
          </a:p>
          <a:p>
            <a:pPr lvl="1"/>
            <a:r>
              <a:rPr lang="en-US" dirty="0" smtClean="0"/>
              <a:t>Peer with least RTT becomes the new neighbor</a:t>
            </a:r>
          </a:p>
          <a:p>
            <a:r>
              <a:rPr lang="en-US" dirty="0" smtClean="0"/>
              <a:t>If zone has MAXPEERS nodes and new node joins, it is split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6010-1A15-4B07-894B-BAE233DB8492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209800"/>
            <a:ext cx="39814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Hash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Use k hash functions, so each key is now mapped to k different points.</a:t>
            </a:r>
          </a:p>
          <a:p>
            <a:r>
              <a:rPr lang="en-US" dirty="0" smtClean="0"/>
              <a:t>Each node’s storage is increased by a factor of k</a:t>
            </a:r>
          </a:p>
          <a:p>
            <a:r>
              <a:rPr lang="en-US" dirty="0" smtClean="0"/>
              <a:t>Reduces latency as we now have multiple neighbors to select from.</a:t>
            </a:r>
          </a:p>
          <a:p>
            <a:r>
              <a:rPr lang="en-US" dirty="0" smtClean="0"/>
              <a:t>Provides redundancy as well.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52600"/>
            <a:ext cx="4066588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Scalable Content-Addressable Network</a:t>
            </a:r>
          </a:p>
          <a:p>
            <a:pPr lvl="1"/>
            <a:r>
              <a:rPr lang="en-US" dirty="0" smtClean="0"/>
              <a:t>“CAN”</a:t>
            </a:r>
          </a:p>
          <a:p>
            <a:pPr lvl="1"/>
            <a:r>
              <a:rPr lang="en-US" dirty="0" smtClean="0"/>
              <a:t>Multi-dimensional distributed hash table with heuristics to reduce latency</a:t>
            </a:r>
          </a:p>
          <a:p>
            <a:pPr lvl="1"/>
            <a:r>
              <a:rPr lang="en-US" dirty="0" smtClean="0"/>
              <a:t>ACM SIGCOM (2001)</a:t>
            </a:r>
          </a:p>
          <a:p>
            <a:pPr lvl="1"/>
            <a:r>
              <a:rPr lang="en-US" dirty="0" smtClean="0"/>
              <a:t>Ratnasamy/Francis/Handley/Karp/Shenker</a:t>
            </a:r>
          </a:p>
          <a:p>
            <a:r>
              <a:rPr lang="en-US" dirty="0" err="1" smtClean="0"/>
              <a:t>pSEARCH</a:t>
            </a:r>
            <a:r>
              <a:rPr lang="en-US" dirty="0" smtClean="0"/>
              <a:t>: Information Retrieval in Structured Overlays</a:t>
            </a:r>
          </a:p>
          <a:p>
            <a:pPr lvl="1"/>
            <a:r>
              <a:rPr lang="en-US" dirty="0" smtClean="0"/>
              <a:t>“pVSM” and “pLSI”</a:t>
            </a:r>
          </a:p>
          <a:p>
            <a:pPr lvl="1"/>
            <a:r>
              <a:rPr lang="en-US" dirty="0" smtClean="0"/>
              <a:t>Uses information retrieval techniques on top of a DHT to provide search capabilities</a:t>
            </a:r>
          </a:p>
          <a:p>
            <a:pPr lvl="1"/>
            <a:r>
              <a:rPr lang="en-US" dirty="0" smtClean="0"/>
              <a:t>ACM SIGCOM (2003)</a:t>
            </a:r>
          </a:p>
          <a:p>
            <a:pPr lvl="1"/>
            <a:r>
              <a:rPr lang="en-US" dirty="0" smtClean="0"/>
              <a:t>Tang/Xu/Mahalingham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9273-BE92-408E-914D-7A2E73643332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Normal CAN construction has nodes choose a random point in the torus.</a:t>
            </a:r>
          </a:p>
          <a:p>
            <a:r>
              <a:rPr lang="en-US" dirty="0" smtClean="0"/>
              <a:t>A landmark is a known server (such as a DNS) – have m landmarks</a:t>
            </a:r>
          </a:p>
          <a:p>
            <a:r>
              <a:rPr lang="en-US" dirty="0" smtClean="0"/>
              <a:t>Partition coordinate space into m! partions (based on how near the partition is to each landmark)</a:t>
            </a:r>
          </a:p>
          <a:p>
            <a:r>
              <a:rPr lang="en-US" dirty="0" smtClean="0"/>
              <a:t>Now, nodes join based on selecting a random point in its landmark partition.</a:t>
            </a:r>
          </a:p>
          <a:p>
            <a:r>
              <a:rPr lang="en-US" dirty="0" smtClean="0"/>
              <a:t>Shown to decrease latency stretch (ratio CAN network latency to average latency)</a:t>
            </a:r>
          </a:p>
          <a:p>
            <a:r>
              <a:rPr lang="en-US" dirty="0" smtClean="0"/>
              <a:t>Not fully explored in this paper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4870" y="1981200"/>
            <a:ext cx="446913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 Balancing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Instead of node X splitting its zone with a new node, X checks the volume of its neighbors, and the node with largest volume splits.</a:t>
            </a:r>
          </a:p>
          <a:p>
            <a:r>
              <a:rPr lang="en-US" dirty="0" smtClean="0"/>
              <a:t>Results show that this technique balances the volume of the coordinate space better.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5526" y="1600200"/>
            <a:ext cx="4286074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Effects of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368040" y="-1737360"/>
            <a:ext cx="2438400" cy="926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/>
          <a:lstStyle/>
          <a:p>
            <a:r>
              <a:rPr lang="en-US" dirty="0" smtClean="0"/>
              <a:t>d = dimensions</a:t>
            </a:r>
          </a:p>
          <a:p>
            <a:r>
              <a:rPr lang="en-US" dirty="0" smtClean="0"/>
              <a:t>r = realities</a:t>
            </a:r>
          </a:p>
          <a:p>
            <a:r>
              <a:rPr lang="en-US" dirty="0" smtClean="0"/>
              <a:t>p = number of peers</a:t>
            </a:r>
          </a:p>
          <a:p>
            <a:r>
              <a:rPr lang="en-US" dirty="0" smtClean="0"/>
              <a:t>k = number of hash functions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447800"/>
            <a:ext cx="421705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4876800"/>
            <a:ext cx="5234432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</a:t>
            </a:r>
            <a:r>
              <a:rPr lang="en-US" dirty="0" smtClean="0"/>
              <a:t>2: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124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pVSM/pLSI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2C13-B3B5-41AE-AD7E-806D23788E33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Idea</a:t>
            </a:r>
          </a:p>
          <a:p>
            <a:r>
              <a:rPr lang="en-US" dirty="0" smtClean="0"/>
              <a:t>VSM/pVSM</a:t>
            </a:r>
          </a:p>
          <a:p>
            <a:r>
              <a:rPr lang="en-US" dirty="0" smtClean="0"/>
              <a:t>LSI/pLSI</a:t>
            </a:r>
          </a:p>
          <a:p>
            <a:r>
              <a:rPr lang="en-US" dirty="0" smtClean="0"/>
              <a:t>Experiments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Authors want to do textual searching without a central index</a:t>
            </a:r>
          </a:p>
          <a:p>
            <a:r>
              <a:rPr lang="en-US" dirty="0" smtClean="0"/>
              <a:t>To do this, they build two information-retrieval algorithms on top of eCAN</a:t>
            </a:r>
          </a:p>
          <a:p>
            <a:pPr lvl="1"/>
            <a:r>
              <a:rPr lang="en-US" dirty="0" smtClean="0"/>
              <a:t>Vector-Space Model</a:t>
            </a:r>
          </a:p>
          <a:p>
            <a:pPr lvl="1"/>
            <a:r>
              <a:rPr lang="en-US" dirty="0" smtClean="0"/>
              <a:t>Latent Semantic Indexing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Documents and queries are represented as “term vectors”</a:t>
            </a:r>
          </a:p>
          <a:p>
            <a:r>
              <a:rPr lang="en-US" dirty="0" smtClean="0"/>
              <a:t>Each element of the vector represents an importance of a word</a:t>
            </a:r>
          </a:p>
          <a:p>
            <a:r>
              <a:rPr lang="en-US" dirty="0" smtClean="0"/>
              <a:t>Weight of element is the product term frequency and inverse document frequency</a:t>
            </a:r>
          </a:p>
          <a:p>
            <a:r>
              <a:rPr lang="en-US" dirty="0" smtClean="0"/>
              <a:t>Measure of similarity is normally cosine between two vectors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a document, the </a:t>
            </a:r>
            <a:r>
              <a:rPr lang="en-US" i="1" dirty="0" smtClean="0"/>
              <a:t>m </a:t>
            </a:r>
            <a:r>
              <a:rPr lang="en-US" dirty="0" smtClean="0"/>
              <a:t>most relevant terms are identified (this is the </a:t>
            </a:r>
            <a:r>
              <a:rPr lang="en-US" i="1" dirty="0" smtClean="0"/>
              <a:t>term vector</a:t>
            </a:r>
            <a:r>
              <a:rPr lang="en-US" dirty="0" smtClean="0"/>
              <a:t>)</a:t>
            </a:r>
          </a:p>
          <a:p>
            <a:r>
              <a:rPr lang="en-US" dirty="0" smtClean="0"/>
              <a:t>Each document is given an </a:t>
            </a:r>
            <a:r>
              <a:rPr lang="en-US" i="1" dirty="0" smtClean="0"/>
              <a:t>index </a:t>
            </a:r>
            <a:r>
              <a:rPr lang="en-US" dirty="0" smtClean="0"/>
              <a:t>value</a:t>
            </a:r>
            <a:endParaRPr lang="en-US" i="1" dirty="0" smtClean="0"/>
          </a:p>
          <a:p>
            <a:r>
              <a:rPr lang="en-US" dirty="0" smtClean="0"/>
              <a:t>For each term, t</a:t>
            </a:r>
            <a:r>
              <a:rPr lang="en-US" baseline="-25000" dirty="0" smtClean="0"/>
              <a:t>1</a:t>
            </a:r>
            <a:r>
              <a:rPr lang="en-US" dirty="0" smtClean="0"/>
              <a:t>,…, t</a:t>
            </a:r>
            <a:r>
              <a:rPr lang="en-US" baseline="-25000" dirty="0" smtClean="0"/>
              <a:t>i</a:t>
            </a:r>
            <a:r>
              <a:rPr lang="en-US" dirty="0" smtClean="0"/>
              <a:t>,…t</a:t>
            </a:r>
            <a:r>
              <a:rPr lang="en-US" baseline="-25000" dirty="0" smtClean="0"/>
              <a:t>m</a:t>
            </a:r>
            <a:r>
              <a:rPr lang="en-US" dirty="0" smtClean="0"/>
              <a:t>, are stored in eCAN as (hash(t</a:t>
            </a:r>
            <a:r>
              <a:rPr lang="en-US" baseline="-25000" dirty="0" smtClean="0"/>
              <a:t>i</a:t>
            </a:r>
            <a:r>
              <a:rPr lang="en-US" dirty="0" smtClean="0"/>
              <a:t>), </a:t>
            </a:r>
            <a:r>
              <a:rPr lang="en-US" i="1" dirty="0" smtClean="0"/>
              <a:t>index</a:t>
            </a:r>
            <a:r>
              <a:rPr lang="en-US" dirty="0" smtClean="0"/>
              <a:t>) – that is term t</a:t>
            </a:r>
            <a:r>
              <a:rPr lang="en-US" baseline="-25000" dirty="0" smtClean="0"/>
              <a:t>i</a:t>
            </a:r>
            <a:r>
              <a:rPr lang="en-US" dirty="0" smtClean="0"/>
              <a:t> is stored at node hash(t</a:t>
            </a:r>
            <a:r>
              <a:rPr lang="en-US" baseline="-25000" dirty="0" smtClean="0"/>
              <a:t>i</a:t>
            </a:r>
            <a:r>
              <a:rPr lang="en-US" dirty="0" smtClean="0"/>
              <a:t>) which points to </a:t>
            </a:r>
            <a:r>
              <a:rPr lang="en-US" i="1" dirty="0" smtClean="0"/>
              <a:t>index </a:t>
            </a:r>
            <a:r>
              <a:rPr lang="en-US" dirty="0" smtClean="0"/>
              <a:t>that contains the document</a:t>
            </a:r>
          </a:p>
          <a:p>
            <a:r>
              <a:rPr lang="en-US" dirty="0" smtClean="0"/>
              <a:t>Example follows…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Doc A’s relevant key words are </a:t>
            </a:r>
            <a:r>
              <a:rPr lang="en-US" i="1" dirty="0" smtClean="0"/>
              <a:t>dog </a:t>
            </a:r>
            <a:r>
              <a:rPr lang="en-US" dirty="0" smtClean="0"/>
              <a:t>and </a:t>
            </a:r>
            <a:r>
              <a:rPr lang="en-US" i="1" dirty="0" smtClean="0"/>
              <a:t>Labrador</a:t>
            </a:r>
          </a:p>
          <a:p>
            <a:pPr lvl="1"/>
            <a:r>
              <a:rPr lang="en-US" dirty="0" smtClean="0"/>
              <a:t>pVSM id’s relevant key words</a:t>
            </a:r>
          </a:p>
          <a:p>
            <a:pPr lvl="1"/>
            <a:r>
              <a:rPr lang="en-US" dirty="0" smtClean="0"/>
              <a:t>Index is published to corresponding nodes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19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419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19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19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19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340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340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3340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2484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2484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2484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484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2484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80772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80772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80772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80772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80772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334000" y="4800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419600" y="4343400"/>
            <a:ext cx="4572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162800" y="2971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723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A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495800" y="1905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Rottweiler</a:t>
            </a:r>
            <a:endParaRPr lang="en-US" sz="1400" i="1" dirty="0"/>
          </a:p>
        </p:txBody>
      </p:sp>
      <p:sp>
        <p:nvSpPr>
          <p:cNvPr id="49" name="TextBox 48"/>
          <p:cNvSpPr txBox="1"/>
          <p:nvPr/>
        </p:nvSpPr>
        <p:spPr>
          <a:xfrm>
            <a:off x="5562600" y="40386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dog</a:t>
            </a:r>
            <a:endParaRPr lang="en-US" sz="1400" i="1" dirty="0"/>
          </a:p>
        </p:txBody>
      </p:sp>
      <p:sp>
        <p:nvSpPr>
          <p:cNvPr id="50" name="TextBox 49"/>
          <p:cNvSpPr txBox="1"/>
          <p:nvPr/>
        </p:nvSpPr>
        <p:spPr>
          <a:xfrm>
            <a:off x="7162800" y="41118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Labrador</a:t>
            </a:r>
            <a:endParaRPr lang="en-US" sz="1400" i="1" dirty="0"/>
          </a:p>
        </p:txBody>
      </p:sp>
      <p:sp>
        <p:nvSpPr>
          <p:cNvPr id="51" name="Oval 50"/>
          <p:cNvSpPr/>
          <p:nvPr/>
        </p:nvSpPr>
        <p:spPr>
          <a:xfrm>
            <a:off x="4876800" y="2209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/>
          <p:cNvSpPr/>
          <p:nvPr/>
        </p:nvSpPr>
        <p:spPr>
          <a:xfrm>
            <a:off x="7239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/>
          <p:cNvSpPr/>
          <p:nvPr/>
        </p:nvSpPr>
        <p:spPr>
          <a:xfrm>
            <a:off x="5486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8" name="Straight Arrow Connector 57"/>
          <p:cNvCxnSpPr>
            <a:endCxn id="52" idx="0"/>
          </p:cNvCxnSpPr>
          <p:nvPr/>
        </p:nvCxnSpPr>
        <p:spPr>
          <a:xfrm rot="5400000">
            <a:off x="6542042" y="2732041"/>
            <a:ext cx="2003517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53" idx="7"/>
          </p:cNvCxnSpPr>
          <p:nvPr/>
        </p:nvCxnSpPr>
        <p:spPr>
          <a:xfrm rot="10800000" flipV="1">
            <a:off x="5616483" y="1981200"/>
            <a:ext cx="1927319" cy="1927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1: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124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2E84-B9F1-455F-9111-3CC8A50976BA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Doc B’s relevant key words are </a:t>
            </a:r>
            <a:r>
              <a:rPr lang="en-US" i="1" dirty="0" smtClean="0"/>
              <a:t>dog </a:t>
            </a:r>
            <a:r>
              <a:rPr lang="en-US" dirty="0" smtClean="0"/>
              <a:t>and </a:t>
            </a:r>
            <a:r>
              <a:rPr lang="en-US" i="1" dirty="0" smtClean="0"/>
              <a:t>Rottweiler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19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419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19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19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19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340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340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3340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2484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2484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2484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484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2484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80772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80772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80772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80772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80772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334000" y="4800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419600" y="4343400"/>
            <a:ext cx="4572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162800" y="2971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723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A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495800" y="1905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Rottweiler</a:t>
            </a:r>
            <a:endParaRPr lang="en-US" sz="1400" i="1" dirty="0"/>
          </a:p>
        </p:txBody>
      </p:sp>
      <p:sp>
        <p:nvSpPr>
          <p:cNvPr id="51" name="Oval 50"/>
          <p:cNvSpPr/>
          <p:nvPr/>
        </p:nvSpPr>
        <p:spPr>
          <a:xfrm>
            <a:off x="4876800" y="2209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/>
          <p:cNvSpPr/>
          <p:nvPr/>
        </p:nvSpPr>
        <p:spPr>
          <a:xfrm>
            <a:off x="7239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/>
          <p:cNvSpPr/>
          <p:nvPr/>
        </p:nvSpPr>
        <p:spPr>
          <a:xfrm>
            <a:off x="5486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8" name="Straight Arrow Connector 57"/>
          <p:cNvCxnSpPr>
            <a:endCxn id="52" idx="0"/>
          </p:cNvCxnSpPr>
          <p:nvPr/>
        </p:nvCxnSpPr>
        <p:spPr>
          <a:xfrm rot="5400000">
            <a:off x="6542042" y="2732041"/>
            <a:ext cx="2003517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53" idx="7"/>
          </p:cNvCxnSpPr>
          <p:nvPr/>
        </p:nvCxnSpPr>
        <p:spPr>
          <a:xfrm rot="10800000" flipV="1">
            <a:off x="5616483" y="1981200"/>
            <a:ext cx="1927319" cy="1927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62600" y="40386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dog</a:t>
            </a:r>
            <a:endParaRPr lang="en-US" sz="1400" i="1" dirty="0"/>
          </a:p>
        </p:txBody>
      </p:sp>
      <p:sp>
        <p:nvSpPr>
          <p:cNvPr id="57" name="TextBox 56"/>
          <p:cNvSpPr txBox="1"/>
          <p:nvPr/>
        </p:nvSpPr>
        <p:spPr>
          <a:xfrm>
            <a:off x="7162800" y="41118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Labrador</a:t>
            </a:r>
            <a:endParaRPr lang="en-US" sz="1400" i="1" dirty="0"/>
          </a:p>
        </p:txBody>
      </p:sp>
      <p:sp>
        <p:nvSpPr>
          <p:cNvPr id="59" name="TextBox 58"/>
          <p:cNvSpPr txBox="1"/>
          <p:nvPr/>
        </p:nvSpPr>
        <p:spPr>
          <a:xfrm>
            <a:off x="5334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B</a:t>
            </a:r>
            <a:endParaRPr lang="en-US" dirty="0"/>
          </a:p>
        </p:txBody>
      </p:sp>
      <p:cxnSp>
        <p:nvCxnSpPr>
          <p:cNvPr id="61" name="Straight Arrow Connector 60"/>
          <p:cNvCxnSpPr/>
          <p:nvPr/>
        </p:nvCxnSpPr>
        <p:spPr>
          <a:xfrm rot="5400000">
            <a:off x="4587782" y="2857500"/>
            <a:ext cx="2003519" cy="985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endCxn id="51" idx="6"/>
          </p:cNvCxnSpPr>
          <p:nvPr/>
        </p:nvCxnSpPr>
        <p:spPr>
          <a:xfrm rot="10800000" flipV="1">
            <a:off x="5029201" y="1905000"/>
            <a:ext cx="479521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Query “Rottweiler </a:t>
            </a:r>
            <a:r>
              <a:rPr lang="en-US" i="1" dirty="0" smtClean="0"/>
              <a:t>and </a:t>
            </a:r>
            <a:r>
              <a:rPr lang="en-US" dirty="0" smtClean="0"/>
              <a:t>dog”</a:t>
            </a:r>
          </a:p>
          <a:p>
            <a:pPr lvl="1"/>
            <a:r>
              <a:rPr lang="en-US" dirty="0" smtClean="0"/>
              <a:t>eCAN forwards user to nodes relevant to these two queries</a:t>
            </a:r>
          </a:p>
          <a:p>
            <a:r>
              <a:rPr lang="en-US" dirty="0" smtClean="0"/>
              <a:t>Nodes w. matching indices returned using VSM (Doc B)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19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419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19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19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19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340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340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3340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2484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2484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2484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484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2484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80772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80772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80772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80772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80772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334000" y="4800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419600" y="4343400"/>
            <a:ext cx="4572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162800" y="2971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723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A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4495800" y="55626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495800" y="1905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Rottweiler</a:t>
            </a:r>
            <a:endParaRPr lang="en-US" sz="1400" i="1" dirty="0"/>
          </a:p>
        </p:txBody>
      </p:sp>
      <p:sp>
        <p:nvSpPr>
          <p:cNvPr id="51" name="Oval 50"/>
          <p:cNvSpPr/>
          <p:nvPr/>
        </p:nvSpPr>
        <p:spPr>
          <a:xfrm>
            <a:off x="4876800" y="2209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/>
          <p:cNvSpPr/>
          <p:nvPr/>
        </p:nvSpPr>
        <p:spPr>
          <a:xfrm>
            <a:off x="7239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/>
          <p:cNvSpPr/>
          <p:nvPr/>
        </p:nvSpPr>
        <p:spPr>
          <a:xfrm>
            <a:off x="5486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8" name="Straight Arrow Connector 57"/>
          <p:cNvCxnSpPr>
            <a:endCxn id="52" idx="0"/>
          </p:cNvCxnSpPr>
          <p:nvPr/>
        </p:nvCxnSpPr>
        <p:spPr>
          <a:xfrm rot="5400000">
            <a:off x="6542042" y="2732041"/>
            <a:ext cx="2003517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53" idx="7"/>
          </p:cNvCxnSpPr>
          <p:nvPr/>
        </p:nvCxnSpPr>
        <p:spPr>
          <a:xfrm rot="10800000" flipV="1">
            <a:off x="5616483" y="1981200"/>
            <a:ext cx="1927319" cy="1927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51" idx="4"/>
          </p:cNvCxnSpPr>
          <p:nvPr/>
        </p:nvCxnSpPr>
        <p:spPr>
          <a:xfrm rot="16200000" flipV="1">
            <a:off x="3390900" y="3924300"/>
            <a:ext cx="32004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47" idx="0"/>
            <a:endCxn id="53" idx="3"/>
          </p:cNvCxnSpPr>
          <p:nvPr/>
        </p:nvCxnSpPr>
        <p:spPr>
          <a:xfrm rot="5400000" flipH="1" flipV="1">
            <a:off x="4572000" y="4625882"/>
            <a:ext cx="1546318" cy="3271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562600" y="40386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dog</a:t>
            </a:r>
            <a:endParaRPr lang="en-US" sz="1400" i="1" dirty="0"/>
          </a:p>
        </p:txBody>
      </p:sp>
      <p:sp>
        <p:nvSpPr>
          <p:cNvPr id="71" name="TextBox 70"/>
          <p:cNvSpPr txBox="1"/>
          <p:nvPr/>
        </p:nvSpPr>
        <p:spPr>
          <a:xfrm>
            <a:off x="7162800" y="41118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Labrador</a:t>
            </a:r>
            <a:endParaRPr lang="en-US" sz="1400" i="1" dirty="0"/>
          </a:p>
        </p:txBody>
      </p:sp>
      <p:sp>
        <p:nvSpPr>
          <p:cNvPr id="72" name="TextBox 71"/>
          <p:cNvSpPr txBox="1"/>
          <p:nvPr/>
        </p:nvSpPr>
        <p:spPr>
          <a:xfrm>
            <a:off x="5334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B</a:t>
            </a:r>
            <a:endParaRPr lang="en-US" dirty="0"/>
          </a:p>
        </p:txBody>
      </p:sp>
      <p:cxnSp>
        <p:nvCxnSpPr>
          <p:cNvPr id="73" name="Straight Arrow Connector 72"/>
          <p:cNvCxnSpPr/>
          <p:nvPr/>
        </p:nvCxnSpPr>
        <p:spPr>
          <a:xfrm rot="5400000">
            <a:off x="4587782" y="2857500"/>
            <a:ext cx="2003519" cy="985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rot="10800000" flipV="1">
            <a:off x="5029201" y="1905000"/>
            <a:ext cx="479521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pVSM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Needs Thesaurus to handle synonyms</a:t>
            </a:r>
          </a:p>
          <a:p>
            <a:r>
              <a:rPr lang="en-US" dirty="0" smtClean="0"/>
              <a:t>Relies on global statistics on word count</a:t>
            </a:r>
          </a:p>
          <a:p>
            <a:pPr lvl="1"/>
            <a:r>
              <a:rPr lang="en-US" dirty="0" smtClean="0"/>
              <a:t>Uses combining tree (root is well-known node, probably based on a landmark)</a:t>
            </a:r>
          </a:p>
          <a:p>
            <a:pPr lvl="1"/>
            <a:r>
              <a:rPr lang="en-US" dirty="0" smtClean="0"/>
              <a:t>Randomly chooses nodes to sample statistics</a:t>
            </a:r>
          </a:p>
          <a:p>
            <a:pPr lvl="1"/>
            <a:r>
              <a:rPr lang="en-US" dirty="0" smtClean="0"/>
              <a:t>Expect size of statistics to grow slowly, hence statistics will change slowly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singular value decomposition (SVD) to transform and truncate term matrices of VSM</a:t>
            </a:r>
          </a:p>
          <a:p>
            <a:r>
              <a:rPr lang="en-US" dirty="0" smtClean="0"/>
              <a:t>For instance, </a:t>
            </a:r>
            <a:r>
              <a:rPr lang="en-US" i="1" dirty="0" smtClean="0"/>
              <a:t>car, automobile, </a:t>
            </a:r>
            <a:r>
              <a:rPr lang="en-US" dirty="0" smtClean="0"/>
              <a:t>and </a:t>
            </a:r>
            <a:r>
              <a:rPr lang="en-US" i="1" dirty="0" smtClean="0"/>
              <a:t>vehicle</a:t>
            </a:r>
            <a:r>
              <a:rPr lang="en-US" dirty="0" smtClean="0"/>
              <a:t> are different terms, but may have related semantics</a:t>
            </a:r>
          </a:p>
          <a:p>
            <a:r>
              <a:rPr lang="en-US" dirty="0" smtClean="0"/>
              <a:t>Vectors transformed w. SVD and then measured as per VSM</a:t>
            </a:r>
          </a:p>
          <a:p>
            <a:r>
              <a:rPr lang="en-US" dirty="0" smtClean="0"/>
              <a:t>Reduces noise of VSM, handles synonyms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pLSI (Naïve)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For a given document (or query), a term vector is produced and then, through SVD, a </a:t>
            </a:r>
            <a:r>
              <a:rPr lang="en-US" i="1" dirty="0" smtClean="0"/>
              <a:t>semantic vector </a:t>
            </a:r>
            <a:r>
              <a:rPr lang="en-US" dirty="0" smtClean="0"/>
              <a:t>is produced</a:t>
            </a:r>
          </a:p>
          <a:p>
            <a:r>
              <a:rPr lang="en-US" dirty="0" smtClean="0"/>
              <a:t>For a given semantic vector, </a:t>
            </a:r>
            <a:r>
              <a:rPr lang="en-US" i="1" dirty="0" smtClean="0"/>
              <a:t>r </a:t>
            </a:r>
            <a:r>
              <a:rPr lang="en-US" dirty="0" smtClean="0"/>
              <a:t>is the radius in the semantic space of similar vectors</a:t>
            </a:r>
          </a:p>
          <a:p>
            <a:r>
              <a:rPr lang="en-US" dirty="0" smtClean="0"/>
              <a:t>If we map the semantic space to CAN space, and produce a query, we simply flood the nodes within a radius of </a:t>
            </a:r>
            <a:r>
              <a:rPr lang="en-US" i="1" dirty="0" smtClean="0"/>
              <a:t>r </a:t>
            </a:r>
            <a:r>
              <a:rPr lang="en-US" dirty="0" smtClean="0"/>
              <a:t>from the final destination of the query.</a:t>
            </a:r>
          </a:p>
          <a:p>
            <a:r>
              <a:rPr lang="en-US" dirty="0" smtClean="0"/>
              <a:t>Example follows…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pLSI (Naïve)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Suppose we have document C with relevant terms </a:t>
            </a:r>
            <a:r>
              <a:rPr lang="en-US" i="1" dirty="0" smtClean="0"/>
              <a:t>canine </a:t>
            </a:r>
            <a:r>
              <a:rPr lang="en-US" dirty="0" smtClean="0"/>
              <a:t>and </a:t>
            </a:r>
            <a:r>
              <a:rPr lang="en-US" i="1" dirty="0" smtClean="0"/>
              <a:t>Rottweiler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19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419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19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19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19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340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340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3340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2484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2484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2484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484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2484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80772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80772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80772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80772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80772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334000" y="4800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419600" y="4343400"/>
            <a:ext cx="4572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162800" y="2971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723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A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495800" y="1905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Rottweiler</a:t>
            </a:r>
            <a:endParaRPr lang="en-US" sz="1400" i="1" dirty="0"/>
          </a:p>
        </p:txBody>
      </p:sp>
      <p:sp>
        <p:nvSpPr>
          <p:cNvPr id="51" name="Oval 50"/>
          <p:cNvSpPr/>
          <p:nvPr/>
        </p:nvSpPr>
        <p:spPr>
          <a:xfrm>
            <a:off x="4876800" y="2209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/>
          <p:cNvSpPr/>
          <p:nvPr/>
        </p:nvSpPr>
        <p:spPr>
          <a:xfrm>
            <a:off x="7239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/>
          <p:cNvSpPr/>
          <p:nvPr/>
        </p:nvSpPr>
        <p:spPr>
          <a:xfrm>
            <a:off x="5486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8" name="Straight Arrow Connector 57"/>
          <p:cNvCxnSpPr>
            <a:endCxn id="52" idx="0"/>
          </p:cNvCxnSpPr>
          <p:nvPr/>
        </p:nvCxnSpPr>
        <p:spPr>
          <a:xfrm rot="5400000">
            <a:off x="6542042" y="2732041"/>
            <a:ext cx="2003517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53" idx="7"/>
          </p:cNvCxnSpPr>
          <p:nvPr/>
        </p:nvCxnSpPr>
        <p:spPr>
          <a:xfrm rot="10800000" flipV="1">
            <a:off x="5616483" y="1981200"/>
            <a:ext cx="1927319" cy="1927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62600" y="40386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dog</a:t>
            </a:r>
            <a:endParaRPr lang="en-US" sz="1400" i="1" dirty="0"/>
          </a:p>
        </p:txBody>
      </p:sp>
      <p:sp>
        <p:nvSpPr>
          <p:cNvPr id="57" name="TextBox 56"/>
          <p:cNvSpPr txBox="1"/>
          <p:nvPr/>
        </p:nvSpPr>
        <p:spPr>
          <a:xfrm>
            <a:off x="7162800" y="41118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Labrador</a:t>
            </a:r>
            <a:endParaRPr lang="en-US" sz="1400" i="1" dirty="0"/>
          </a:p>
        </p:txBody>
      </p:sp>
      <p:sp>
        <p:nvSpPr>
          <p:cNvPr id="59" name="TextBox 58"/>
          <p:cNvSpPr txBox="1"/>
          <p:nvPr/>
        </p:nvSpPr>
        <p:spPr>
          <a:xfrm>
            <a:off x="5334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B</a:t>
            </a:r>
            <a:endParaRPr lang="en-US" dirty="0"/>
          </a:p>
        </p:txBody>
      </p:sp>
      <p:cxnSp>
        <p:nvCxnSpPr>
          <p:cNvPr id="61" name="Straight Arrow Connector 60"/>
          <p:cNvCxnSpPr/>
          <p:nvPr/>
        </p:nvCxnSpPr>
        <p:spPr>
          <a:xfrm rot="5400000">
            <a:off x="4587782" y="2857500"/>
            <a:ext cx="2003519" cy="985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endCxn id="51" idx="6"/>
          </p:cNvCxnSpPr>
          <p:nvPr/>
        </p:nvCxnSpPr>
        <p:spPr>
          <a:xfrm rot="10800000" flipV="1">
            <a:off x="5029201" y="1905000"/>
            <a:ext cx="479521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1054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4800600" y="41118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canine</a:t>
            </a:r>
            <a:endParaRPr lang="en-US" sz="1400" i="1" dirty="0"/>
          </a:p>
        </p:txBody>
      </p:sp>
      <p:sp>
        <p:nvSpPr>
          <p:cNvPr id="62" name="Oval 61"/>
          <p:cNvSpPr/>
          <p:nvPr/>
        </p:nvSpPr>
        <p:spPr>
          <a:xfrm>
            <a:off x="5638800" y="4419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486400" y="45690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hound</a:t>
            </a:r>
            <a:endParaRPr lang="en-US" sz="1400" i="1" dirty="0"/>
          </a:p>
        </p:txBody>
      </p:sp>
      <p:sp>
        <p:nvSpPr>
          <p:cNvPr id="65" name="TextBox 64"/>
          <p:cNvSpPr txBox="1"/>
          <p:nvPr/>
        </p:nvSpPr>
        <p:spPr>
          <a:xfrm>
            <a:off x="4572000" y="27548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C</a:t>
            </a:r>
            <a:endParaRPr lang="en-US" dirty="0"/>
          </a:p>
        </p:txBody>
      </p:sp>
      <p:cxnSp>
        <p:nvCxnSpPr>
          <p:cNvPr id="66" name="Straight Arrow Connector 65"/>
          <p:cNvCxnSpPr>
            <a:endCxn id="54" idx="0"/>
          </p:cNvCxnSpPr>
          <p:nvPr/>
        </p:nvCxnSpPr>
        <p:spPr>
          <a:xfrm rot="16200000" flipH="1">
            <a:off x="4621261" y="3402060"/>
            <a:ext cx="914401" cy="2062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endCxn id="51" idx="4"/>
          </p:cNvCxnSpPr>
          <p:nvPr/>
        </p:nvCxnSpPr>
        <p:spPr>
          <a:xfrm rot="5400000" flipH="1" flipV="1">
            <a:off x="4686300" y="2552701"/>
            <a:ext cx="457200" cy="76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pLSI (Naïve)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The user queries “</a:t>
            </a:r>
            <a:r>
              <a:rPr lang="en-US" i="1" dirty="0" smtClean="0"/>
              <a:t>dog </a:t>
            </a:r>
            <a:r>
              <a:rPr lang="en-US" dirty="0" smtClean="0"/>
              <a:t>and </a:t>
            </a:r>
            <a:r>
              <a:rPr lang="en-US" i="1" dirty="0" smtClean="0"/>
              <a:t>Rottweiler”</a:t>
            </a:r>
          </a:p>
          <a:p>
            <a:r>
              <a:rPr lang="en-US" dirty="0" smtClean="0"/>
              <a:t>Under normal pVSM, Document C may not be relevant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19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419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19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19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19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340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340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3340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2484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2484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2484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484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2484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80772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80772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80772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80772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80772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334000" y="4800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419600" y="4343400"/>
            <a:ext cx="4572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162800" y="2971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723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A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495800" y="1905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Rottweiler</a:t>
            </a:r>
            <a:endParaRPr lang="en-US" sz="1400" i="1" dirty="0"/>
          </a:p>
        </p:txBody>
      </p:sp>
      <p:sp>
        <p:nvSpPr>
          <p:cNvPr id="51" name="Oval 50"/>
          <p:cNvSpPr/>
          <p:nvPr/>
        </p:nvSpPr>
        <p:spPr>
          <a:xfrm>
            <a:off x="4876800" y="2209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/>
          <p:cNvSpPr/>
          <p:nvPr/>
        </p:nvSpPr>
        <p:spPr>
          <a:xfrm>
            <a:off x="7239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/>
          <p:cNvSpPr/>
          <p:nvPr/>
        </p:nvSpPr>
        <p:spPr>
          <a:xfrm>
            <a:off x="5486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8" name="Straight Arrow Connector 57"/>
          <p:cNvCxnSpPr>
            <a:endCxn id="52" idx="0"/>
          </p:cNvCxnSpPr>
          <p:nvPr/>
        </p:nvCxnSpPr>
        <p:spPr>
          <a:xfrm rot="5400000">
            <a:off x="6542042" y="2732041"/>
            <a:ext cx="2003517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53" idx="7"/>
          </p:cNvCxnSpPr>
          <p:nvPr/>
        </p:nvCxnSpPr>
        <p:spPr>
          <a:xfrm rot="10800000" flipV="1">
            <a:off x="5616483" y="1981200"/>
            <a:ext cx="1927319" cy="1927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62600" y="40386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dog</a:t>
            </a:r>
            <a:endParaRPr lang="en-US" sz="1400" i="1" dirty="0"/>
          </a:p>
        </p:txBody>
      </p:sp>
      <p:sp>
        <p:nvSpPr>
          <p:cNvPr id="57" name="TextBox 56"/>
          <p:cNvSpPr txBox="1"/>
          <p:nvPr/>
        </p:nvSpPr>
        <p:spPr>
          <a:xfrm>
            <a:off x="7162800" y="41118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Labrador</a:t>
            </a:r>
            <a:endParaRPr lang="en-US" sz="1400" i="1" dirty="0"/>
          </a:p>
        </p:txBody>
      </p:sp>
      <p:sp>
        <p:nvSpPr>
          <p:cNvPr id="59" name="TextBox 58"/>
          <p:cNvSpPr txBox="1"/>
          <p:nvPr/>
        </p:nvSpPr>
        <p:spPr>
          <a:xfrm>
            <a:off x="5334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B</a:t>
            </a:r>
            <a:endParaRPr lang="en-US" dirty="0"/>
          </a:p>
        </p:txBody>
      </p:sp>
      <p:cxnSp>
        <p:nvCxnSpPr>
          <p:cNvPr id="61" name="Straight Arrow Connector 60"/>
          <p:cNvCxnSpPr/>
          <p:nvPr/>
        </p:nvCxnSpPr>
        <p:spPr>
          <a:xfrm rot="5400000">
            <a:off x="4587782" y="2857500"/>
            <a:ext cx="2003519" cy="985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endCxn id="51" idx="6"/>
          </p:cNvCxnSpPr>
          <p:nvPr/>
        </p:nvCxnSpPr>
        <p:spPr>
          <a:xfrm rot="10800000" flipV="1">
            <a:off x="5029201" y="1905000"/>
            <a:ext cx="479521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1054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4800600" y="41118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canine</a:t>
            </a:r>
            <a:endParaRPr lang="en-US" sz="1400" i="1" dirty="0"/>
          </a:p>
        </p:txBody>
      </p:sp>
      <p:sp>
        <p:nvSpPr>
          <p:cNvPr id="62" name="Oval 61"/>
          <p:cNvSpPr/>
          <p:nvPr/>
        </p:nvSpPr>
        <p:spPr>
          <a:xfrm>
            <a:off x="5638800" y="4419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486400" y="45690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hound</a:t>
            </a:r>
            <a:endParaRPr lang="en-US" sz="1400" i="1" dirty="0"/>
          </a:p>
        </p:txBody>
      </p:sp>
      <p:sp>
        <p:nvSpPr>
          <p:cNvPr id="65" name="TextBox 64"/>
          <p:cNvSpPr txBox="1"/>
          <p:nvPr/>
        </p:nvSpPr>
        <p:spPr>
          <a:xfrm>
            <a:off x="4572000" y="27548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C</a:t>
            </a:r>
            <a:endParaRPr lang="en-US" dirty="0"/>
          </a:p>
        </p:txBody>
      </p:sp>
      <p:cxnSp>
        <p:nvCxnSpPr>
          <p:cNvPr id="66" name="Straight Arrow Connector 65"/>
          <p:cNvCxnSpPr>
            <a:endCxn id="54" idx="0"/>
          </p:cNvCxnSpPr>
          <p:nvPr/>
        </p:nvCxnSpPr>
        <p:spPr>
          <a:xfrm rot="16200000" flipH="1">
            <a:off x="4621261" y="3402060"/>
            <a:ext cx="914401" cy="2062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endCxn id="51" idx="4"/>
          </p:cNvCxnSpPr>
          <p:nvPr/>
        </p:nvCxnSpPr>
        <p:spPr>
          <a:xfrm rot="5400000" flipH="1" flipV="1">
            <a:off x="4686300" y="2552701"/>
            <a:ext cx="457200" cy="76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4495800" y="55626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Query</a:t>
            </a:r>
            <a:endParaRPr lang="en-US" dirty="0"/>
          </a:p>
        </p:txBody>
      </p:sp>
      <p:cxnSp>
        <p:nvCxnSpPr>
          <p:cNvPr id="69" name="Straight Arrow Connector 68"/>
          <p:cNvCxnSpPr/>
          <p:nvPr/>
        </p:nvCxnSpPr>
        <p:spPr>
          <a:xfrm rot="16200000" flipV="1">
            <a:off x="3390900" y="3924300"/>
            <a:ext cx="32004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67" idx="0"/>
          </p:cNvCxnSpPr>
          <p:nvPr/>
        </p:nvCxnSpPr>
        <p:spPr>
          <a:xfrm rot="5400000" flipH="1" flipV="1">
            <a:off x="4572000" y="4625882"/>
            <a:ext cx="1546318" cy="3271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pLSI (Naïve)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Suppose </a:t>
            </a:r>
            <a:r>
              <a:rPr lang="en-US" i="1" dirty="0" smtClean="0"/>
              <a:t>r=1</a:t>
            </a:r>
          </a:p>
          <a:p>
            <a:r>
              <a:rPr lang="en-US" dirty="0" smtClean="0"/>
              <a:t>The eCAN query now floods the neighbors of </a:t>
            </a:r>
            <a:r>
              <a:rPr lang="en-US" i="1" dirty="0" smtClean="0"/>
              <a:t>dog</a:t>
            </a:r>
          </a:p>
          <a:p>
            <a:r>
              <a:rPr lang="en-US" dirty="0" smtClean="0"/>
              <a:t>Now the nodes </a:t>
            </a:r>
            <a:r>
              <a:rPr lang="en-US" i="1" dirty="0" smtClean="0"/>
              <a:t>canine </a:t>
            </a:r>
            <a:r>
              <a:rPr lang="en-US" dirty="0" smtClean="0"/>
              <a:t>and </a:t>
            </a:r>
            <a:r>
              <a:rPr lang="en-US" i="1" dirty="0" smtClean="0"/>
              <a:t>hound </a:t>
            </a:r>
            <a:r>
              <a:rPr lang="en-US" dirty="0" smtClean="0"/>
              <a:t>are detected</a:t>
            </a:r>
          </a:p>
          <a:p>
            <a:r>
              <a:rPr lang="en-US" dirty="0" smtClean="0"/>
              <a:t>Hence, Document C may be relevant as it contains  “canine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Rottweiler”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19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419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19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19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19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340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340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3340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2484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2484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2484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484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2484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162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162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162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162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162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80772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80772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80772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80772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80772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334000" y="4800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419600" y="4343400"/>
            <a:ext cx="4572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162800" y="2971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723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A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495800" y="1905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Rottweiler</a:t>
            </a:r>
            <a:endParaRPr lang="en-US" sz="1400" i="1" dirty="0"/>
          </a:p>
        </p:txBody>
      </p:sp>
      <p:sp>
        <p:nvSpPr>
          <p:cNvPr id="51" name="Oval 50"/>
          <p:cNvSpPr/>
          <p:nvPr/>
        </p:nvSpPr>
        <p:spPr>
          <a:xfrm>
            <a:off x="4876800" y="2209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/>
          <p:cNvSpPr/>
          <p:nvPr/>
        </p:nvSpPr>
        <p:spPr>
          <a:xfrm>
            <a:off x="7239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/>
          <p:cNvSpPr/>
          <p:nvPr/>
        </p:nvSpPr>
        <p:spPr>
          <a:xfrm>
            <a:off x="5486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8" name="Straight Arrow Connector 57"/>
          <p:cNvCxnSpPr>
            <a:endCxn id="52" idx="0"/>
          </p:cNvCxnSpPr>
          <p:nvPr/>
        </p:nvCxnSpPr>
        <p:spPr>
          <a:xfrm rot="5400000">
            <a:off x="6542042" y="2732041"/>
            <a:ext cx="2003517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53" idx="7"/>
          </p:cNvCxnSpPr>
          <p:nvPr/>
        </p:nvCxnSpPr>
        <p:spPr>
          <a:xfrm rot="10800000" flipV="1">
            <a:off x="5616483" y="1981200"/>
            <a:ext cx="1927319" cy="1927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62600" y="40386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dog</a:t>
            </a:r>
            <a:endParaRPr lang="en-US" sz="1400" i="1" dirty="0"/>
          </a:p>
        </p:txBody>
      </p:sp>
      <p:sp>
        <p:nvSpPr>
          <p:cNvPr id="57" name="TextBox 56"/>
          <p:cNvSpPr txBox="1"/>
          <p:nvPr/>
        </p:nvSpPr>
        <p:spPr>
          <a:xfrm>
            <a:off x="7162800" y="41118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Labrador</a:t>
            </a:r>
            <a:endParaRPr lang="en-US" sz="1400" i="1" dirty="0"/>
          </a:p>
        </p:txBody>
      </p:sp>
      <p:sp>
        <p:nvSpPr>
          <p:cNvPr id="59" name="TextBox 58"/>
          <p:cNvSpPr txBox="1"/>
          <p:nvPr/>
        </p:nvSpPr>
        <p:spPr>
          <a:xfrm>
            <a:off x="5334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B</a:t>
            </a:r>
            <a:endParaRPr lang="en-US" dirty="0"/>
          </a:p>
        </p:txBody>
      </p:sp>
      <p:cxnSp>
        <p:nvCxnSpPr>
          <p:cNvPr id="61" name="Straight Arrow Connector 60"/>
          <p:cNvCxnSpPr/>
          <p:nvPr/>
        </p:nvCxnSpPr>
        <p:spPr>
          <a:xfrm rot="5400000">
            <a:off x="4587782" y="2857500"/>
            <a:ext cx="2003519" cy="985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endCxn id="51" idx="6"/>
          </p:cNvCxnSpPr>
          <p:nvPr/>
        </p:nvCxnSpPr>
        <p:spPr>
          <a:xfrm rot="10800000" flipV="1">
            <a:off x="5029201" y="1905000"/>
            <a:ext cx="479521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1054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4800600" y="41118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canine</a:t>
            </a:r>
            <a:endParaRPr lang="en-US" sz="1400" i="1" dirty="0"/>
          </a:p>
        </p:txBody>
      </p:sp>
      <p:sp>
        <p:nvSpPr>
          <p:cNvPr id="62" name="Oval 61"/>
          <p:cNvSpPr/>
          <p:nvPr/>
        </p:nvSpPr>
        <p:spPr>
          <a:xfrm>
            <a:off x="5638800" y="4419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486400" y="45690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hound</a:t>
            </a:r>
            <a:endParaRPr lang="en-US" sz="1400" i="1" dirty="0"/>
          </a:p>
        </p:txBody>
      </p:sp>
      <p:sp>
        <p:nvSpPr>
          <p:cNvPr id="65" name="TextBox 64"/>
          <p:cNvSpPr txBox="1"/>
          <p:nvPr/>
        </p:nvSpPr>
        <p:spPr>
          <a:xfrm>
            <a:off x="4572000" y="27548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 C</a:t>
            </a:r>
            <a:endParaRPr lang="en-US" dirty="0"/>
          </a:p>
        </p:txBody>
      </p:sp>
      <p:cxnSp>
        <p:nvCxnSpPr>
          <p:cNvPr id="66" name="Straight Arrow Connector 65"/>
          <p:cNvCxnSpPr>
            <a:endCxn id="54" idx="0"/>
          </p:cNvCxnSpPr>
          <p:nvPr/>
        </p:nvCxnSpPr>
        <p:spPr>
          <a:xfrm rot="16200000" flipH="1">
            <a:off x="4621261" y="3402060"/>
            <a:ext cx="914401" cy="2062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endCxn id="51" idx="4"/>
          </p:cNvCxnSpPr>
          <p:nvPr/>
        </p:nvCxnSpPr>
        <p:spPr>
          <a:xfrm rot="5400000" flipH="1" flipV="1">
            <a:off x="4686300" y="2552701"/>
            <a:ext cx="457200" cy="76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4495800" y="55626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Query</a:t>
            </a:r>
            <a:endParaRPr lang="en-US" dirty="0"/>
          </a:p>
        </p:txBody>
      </p:sp>
      <p:cxnSp>
        <p:nvCxnSpPr>
          <p:cNvPr id="69" name="Straight Arrow Connector 68"/>
          <p:cNvCxnSpPr/>
          <p:nvPr/>
        </p:nvCxnSpPr>
        <p:spPr>
          <a:xfrm rot="16200000" flipV="1">
            <a:off x="3390900" y="3924300"/>
            <a:ext cx="32004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67" idx="0"/>
          </p:cNvCxnSpPr>
          <p:nvPr/>
        </p:nvCxnSpPr>
        <p:spPr>
          <a:xfrm rot="5400000" flipH="1" flipV="1">
            <a:off x="4572000" y="4625882"/>
            <a:ext cx="1546318" cy="3271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/>
          <p:cNvSpPr/>
          <p:nvPr/>
        </p:nvSpPr>
        <p:spPr>
          <a:xfrm>
            <a:off x="4963886" y="3418114"/>
            <a:ext cx="1219200" cy="1143000"/>
          </a:xfrm>
          <a:prstGeom prst="ellipse">
            <a:avLst/>
          </a:prstGeom>
          <a:solidFill>
            <a:srgbClr val="FFFF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 1 in Naïve pLSI:</a:t>
            </a:r>
            <a:br>
              <a:rPr lang="en-US" dirty="0" smtClean="0"/>
            </a:br>
            <a:r>
              <a:rPr lang="en-US" sz="3600" dirty="0" smtClean="0"/>
              <a:t>Unbalanced Load Due to Semantic Space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516682"/>
            <a:ext cx="1981200" cy="219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Sphere distribution of semantic vectors: semantic vectors reside on the surface of a sphere, causing an unbalanced load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Solution: use a torus for eCAN of one dimension smaller than the semantic space and use a transformation from semantic vector to a “parameter vector”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4419600"/>
            <a:ext cx="3124200" cy="63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1700" y="3790950"/>
            <a:ext cx="20955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 2 in Naïve pLSI:</a:t>
            </a:r>
            <a:br>
              <a:rPr lang="en-US" dirty="0" smtClean="0"/>
            </a:br>
            <a:r>
              <a:rPr lang="en-US" sz="3600" dirty="0" smtClean="0"/>
              <a:t>Uneven distribution of semantic vectors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semantic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space in LSI does not evenly distribute the vectors, even if issue 1 is </a:t>
            </a:r>
            <a:r>
              <a:rPr lang="en-US" sz="2400" noProof="0" dirty="0" smtClean="0"/>
              <a:t>solved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Solution: when a node joins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eCAN network, instead of picking a random coordinate in the eCAN torus, pick a (random) document that the node is going to publish and compute its parameter vector as the node to be routed toward.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/>
              <a:t>Effects: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i="1" dirty="0" smtClean="0"/>
              <a:t>Load Balancing: </a:t>
            </a:r>
            <a:r>
              <a:rPr lang="en-US" sz="2400" dirty="0" smtClean="0"/>
              <a:t>Ensures each node stores roughly the same number of indices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i="1" dirty="0" smtClean="0"/>
              <a:t>Index Locality: </a:t>
            </a:r>
            <a:r>
              <a:rPr lang="en-US" sz="2400" dirty="0" smtClean="0"/>
              <a:t>The contents of the index is most likely near the node with the index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i="1" dirty="0" smtClean="0"/>
              <a:t>Query Locality:</a:t>
            </a:r>
            <a:r>
              <a:rPr lang="en-US" sz="2400" dirty="0" smtClean="0"/>
              <a:t> Nodes with similar content will most likely be near this new node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2400" dirty="0" smtClean="0"/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-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Basics</a:t>
            </a:r>
          </a:p>
          <a:p>
            <a:r>
              <a:rPr lang="en-US" dirty="0" smtClean="0"/>
              <a:t>Routing</a:t>
            </a:r>
          </a:p>
          <a:p>
            <a:r>
              <a:rPr lang="en-US" dirty="0" smtClean="0"/>
              <a:t>Adding a New Node</a:t>
            </a:r>
          </a:p>
          <a:p>
            <a:r>
              <a:rPr lang="en-US" dirty="0" smtClean="0"/>
              <a:t>Departing Nodes</a:t>
            </a:r>
          </a:p>
          <a:p>
            <a:r>
              <a:rPr lang="en-US" dirty="0" smtClean="0"/>
              <a:t>Improvements</a:t>
            </a:r>
          </a:p>
          <a:p>
            <a:r>
              <a:rPr lang="en-US" dirty="0" smtClean="0"/>
              <a:t>Simulation Results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E41D-3098-44D7-92C2-AC8217B832C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 3 in Naïve pLSI:</a:t>
            </a:r>
            <a:br>
              <a:rPr lang="en-US" dirty="0" smtClean="0"/>
            </a:br>
            <a:r>
              <a:rPr lang="en-US" sz="3600" dirty="0" smtClean="0"/>
              <a:t>Dimensionality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Due to large dimensionality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semantic space (100’s of dimensions), a nearest neighbor approach will visit a majority of the nodes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Solution: </a:t>
            </a:r>
            <a:r>
              <a:rPr lang="en-US" sz="2400" dirty="0" smtClean="0"/>
              <a:t>parameter vector is divided into sub-vectors (by relevance) each sub-vector is searched on a different plane (like a “reality”) – hence an index for a given document must be stored on each plane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 4 in Naïve pLSI:</a:t>
            </a:r>
            <a:br>
              <a:rPr lang="en-US" dirty="0" smtClean="0"/>
            </a:br>
            <a:r>
              <a:rPr lang="en-US" sz="3600" dirty="0" smtClean="0"/>
              <a:t>Global Information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Same problem/solution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as with pVSM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pVSM tested w. MEDLINE corpus – results as good as VSM (returns a document with a high probability that at least one of top 30 terms in document was in query)</a:t>
            </a:r>
          </a:p>
          <a:p>
            <a:r>
              <a:rPr lang="en-US" dirty="0" smtClean="0"/>
              <a:t>pLSI tested on TRERC corpus – obtains accuracy of 95% visiting 0.4-1.0% of nodes (results to </a:t>
            </a:r>
            <a:r>
              <a:rPr lang="en-US" smtClean="0"/>
              <a:t>the right)</a:t>
            </a:r>
            <a:endParaRPr lang="en-US" dirty="0" smtClean="0"/>
          </a:p>
          <a:p>
            <a:r>
              <a:rPr lang="en-US" dirty="0" smtClean="0"/>
              <a:t>pVSM publishes more copies of the index, but usually sends a query to less nodes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5825" y="2286000"/>
            <a:ext cx="44481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1255-B630-4559-BD4E-6AD69397DFAB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1722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d-dimensional torus</a:t>
            </a:r>
          </a:p>
          <a:p>
            <a:r>
              <a:rPr lang="en-US" dirty="0" smtClean="0"/>
              <a:t>Torus is partitioned among all nodes in system – each node owns a “zone” in the torus.  Every node has a pointer to its neighbor nodes (i.e. all zones that overlap in d-1 dimensions and are adjacent in 1 dimension)</a:t>
            </a:r>
          </a:p>
          <a:p>
            <a:r>
              <a:rPr lang="en-US" dirty="0" smtClean="0"/>
              <a:t>Key/value pair (k,v) is mapped to point p in the torus with a hash function (i.e. hash(k)=p)</a:t>
            </a:r>
          </a:p>
          <a:p>
            <a:r>
              <a:rPr lang="en-US" dirty="0" smtClean="0"/>
              <a:t>The node that owns the zone of point p then stores the (k,v)</a:t>
            </a:r>
          </a:p>
          <a:p>
            <a:r>
              <a:rPr lang="en-US" dirty="0" smtClean="0"/>
              <a:t>Want to look up value for key k?  Simply determine the point using the same hash function.</a:t>
            </a:r>
          </a:p>
          <a:p>
            <a:r>
              <a:rPr lang="en-US" dirty="0" smtClean="0"/>
              <a:t>If p is not in the zone owned by the node, or one of its neighbors – greedy search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1676400"/>
            <a:ext cx="18478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04FBF-03E7-485B-97A4-C3C0149F0DF8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nodes </a:t>
            </a:r>
            <a:r>
              <a:rPr lang="en-US" dirty="0"/>
              <a:t>o</a:t>
            </a:r>
            <a:r>
              <a:rPr lang="en-US" dirty="0" smtClean="0"/>
              <a:t>nly maintain pointers to their neighbors.</a:t>
            </a:r>
          </a:p>
          <a:p>
            <a:r>
              <a:rPr lang="en-US" dirty="0" smtClean="0"/>
              <a:t>At each step, CAN routes message to neighbor node whose coordinate distance is the closest, this simple greedy algorithm bounds the number of hops by </a:t>
            </a:r>
          </a:p>
          <a:p>
            <a:r>
              <a:rPr lang="en-US" dirty="0" smtClean="0"/>
              <a:t>Because of how new nodes join the system, a CAN node can have 2d neighbors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0050" y="4210050"/>
            <a:ext cx="20383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07C8-2EFB-43A6-A7C5-B749FCE86AA6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004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2004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004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2004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004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1148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1148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1148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1148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1148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0292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0292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0292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0292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0292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5943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943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943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943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5943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59436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9436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59436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59436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59436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6858000" y="16002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6858000" y="2514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6858000" y="34290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6858000" y="43434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6858000" y="5257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4114800" y="48006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3200400" y="4343400"/>
            <a:ext cx="4572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943600" y="297180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762000" y="1676400"/>
            <a:ext cx="2057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Node 5 wants access value associated with the key K.</a:t>
            </a:r>
          </a:p>
          <a:p>
            <a:endParaRPr lang="en-US" dirty="0"/>
          </a:p>
          <a:p>
            <a:r>
              <a:rPr lang="en-US" dirty="0" smtClean="0"/>
              <a:t>Hash of key K gives point (x’,y’)</a:t>
            </a:r>
          </a:p>
          <a:p>
            <a:endParaRPr lang="en-US" dirty="0" smtClean="0"/>
          </a:p>
          <a:p>
            <a:r>
              <a:rPr lang="en-US" dirty="0" smtClean="0"/>
              <a:t>Node 5 greedily routes its message to node 4, which owns the zone that contains point (x’,y’)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505200" y="5486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rot="5400000" flipH="1" flipV="1">
            <a:off x="3505200" y="5105400"/>
            <a:ext cx="6096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962400" y="4648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 flipH="1" flipV="1">
            <a:off x="5144294" y="4228306"/>
            <a:ext cx="5318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 flipH="1" flipV="1">
            <a:off x="5143500" y="3390900"/>
            <a:ext cx="5318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334000" y="2480846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(x’,y’)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334000" y="2819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endParaRPr lang="en-US" dirty="0" smtClean="0"/>
          </a:p>
        </p:txBody>
      </p:sp>
      <p:sp>
        <p:nvSpPr>
          <p:cNvPr id="44" name="Date Placeholder 4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B1AC-BE44-4B5A-8D51-0A74CA294903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obtain the same result as Chord:</a:t>
            </a:r>
          </a:p>
          <a:p>
            <a:pPr lvl="1"/>
            <a:r>
              <a:rPr lang="en-US" dirty="0" smtClean="0"/>
              <a:t>Chord has O(log n) entries per node and O(log n) hops</a:t>
            </a:r>
          </a:p>
          <a:p>
            <a:pPr lvl="1"/>
            <a:r>
              <a:rPr lang="en-US" dirty="0" smtClean="0"/>
              <a:t>Set d=log(n)/2</a:t>
            </a:r>
          </a:p>
          <a:p>
            <a:r>
              <a:rPr lang="en-US" dirty="0" smtClean="0"/>
              <a:t>However, CAN authors wanted d to be independent of the number of nodes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8B64D-989B-46BB-9FB8-7F58B2038F29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New Node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add node X, we need the following:</a:t>
            </a:r>
          </a:p>
          <a:p>
            <a:pPr lvl="1"/>
            <a:r>
              <a:rPr lang="en-US" dirty="0" smtClean="0"/>
              <a:t>Known node in the CAN network</a:t>
            </a:r>
          </a:p>
          <a:p>
            <a:pPr lvl="1"/>
            <a:r>
              <a:rPr lang="en-US" dirty="0" smtClean="0"/>
              <a:t>Point p in the torus</a:t>
            </a:r>
          </a:p>
          <a:p>
            <a:r>
              <a:rPr lang="en-US" dirty="0" smtClean="0"/>
              <a:t>X simply has the known node route him to the owner of the zone of point p</a:t>
            </a:r>
          </a:p>
          <a:p>
            <a:r>
              <a:rPr lang="en-US" dirty="0" smtClean="0"/>
              <a:t>The owner of point p’s zone then splits into two</a:t>
            </a:r>
          </a:p>
          <a:p>
            <a:r>
              <a:rPr lang="en-US" dirty="0" smtClean="0"/>
              <a:t>X is assigned one of the new zones</a:t>
            </a:r>
          </a:p>
          <a:p>
            <a:r>
              <a:rPr lang="en-US" dirty="0" smtClean="0"/>
              <a:t>Affects only O(d) number of nodes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99EC-60A5-4AAA-8BF9-11B81D7D4A5A}" type="datetime1">
              <a:rPr lang="en-US" smtClean="0"/>
              <a:pPr/>
              <a:t>10/20/2009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823B-958E-4021-8FAC-2906465FF74D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1895</Words>
  <Application>Microsoft Office PowerPoint</Application>
  <PresentationFormat>On-screen Show (4:3)</PresentationFormat>
  <Paragraphs>333</Paragraphs>
  <Slides>43</Slides>
  <Notes>1</Notes>
  <HiddenSlides>9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CAN and pSEARCH</vt:lpstr>
      <vt:lpstr>Papers</vt:lpstr>
      <vt:lpstr>Part 1:</vt:lpstr>
      <vt:lpstr>CAN - Outline</vt:lpstr>
      <vt:lpstr>The Basics</vt:lpstr>
      <vt:lpstr>Routing</vt:lpstr>
      <vt:lpstr>Routing</vt:lpstr>
      <vt:lpstr>Routing</vt:lpstr>
      <vt:lpstr>Adding a New Node</vt:lpstr>
      <vt:lpstr>Adding a New Node</vt:lpstr>
      <vt:lpstr>Adding a New Node</vt:lpstr>
      <vt:lpstr>Departing Nodes</vt:lpstr>
      <vt:lpstr>Improvements</vt:lpstr>
      <vt:lpstr>RTT Routing</vt:lpstr>
      <vt:lpstr>Dimensionality</vt:lpstr>
      <vt:lpstr>Realities</vt:lpstr>
      <vt:lpstr>Realities vs. Dimensions</vt:lpstr>
      <vt:lpstr>Overloading Zones</vt:lpstr>
      <vt:lpstr>Multiple Hash Functions</vt:lpstr>
      <vt:lpstr>Landmarks</vt:lpstr>
      <vt:lpstr>Volume Balancing</vt:lpstr>
      <vt:lpstr>Effects of Improvements</vt:lpstr>
      <vt:lpstr>Simulation Results</vt:lpstr>
      <vt:lpstr>Part 2:</vt:lpstr>
      <vt:lpstr>Outline</vt:lpstr>
      <vt:lpstr>Basic Idea</vt:lpstr>
      <vt:lpstr>VSM</vt:lpstr>
      <vt:lpstr>pVSM</vt:lpstr>
      <vt:lpstr>pVSM</vt:lpstr>
      <vt:lpstr>pVSM</vt:lpstr>
      <vt:lpstr>pVSM</vt:lpstr>
      <vt:lpstr>pVSM Issues</vt:lpstr>
      <vt:lpstr>LSI</vt:lpstr>
      <vt:lpstr>pLSI (Naïve)</vt:lpstr>
      <vt:lpstr>pLSI (Naïve)</vt:lpstr>
      <vt:lpstr>pLSI (Naïve)</vt:lpstr>
      <vt:lpstr>pLSI (Naïve)</vt:lpstr>
      <vt:lpstr>Issue 1 in Naïve pLSI: Unbalanced Load Due to Semantic Space</vt:lpstr>
      <vt:lpstr>Issue 2 in Naïve pLSI: Uneven distribution of semantic vectors</vt:lpstr>
      <vt:lpstr>Issue 3 in Naïve pLSI: Dimensionality</vt:lpstr>
      <vt:lpstr>Issue 4 in Naïve pLSI: Global Information</vt:lpstr>
      <vt:lpstr>Experiments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CAN, eCAN, and pSEARCH</dc:title>
  <dc:creator>pshakari</dc:creator>
  <cp:lastModifiedBy>pshakari</cp:lastModifiedBy>
  <cp:revision>58</cp:revision>
  <dcterms:created xsi:type="dcterms:W3CDTF">2009-09-23T17:34:59Z</dcterms:created>
  <dcterms:modified xsi:type="dcterms:W3CDTF">2009-10-20T17:15:20Z</dcterms:modified>
</cp:coreProperties>
</file>